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1.tif"/><Relationship Id="rId6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30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It tal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909"/>
                </a:solidFill>
              </a:defRPr>
            </a:lvl1pPr>
          </a:lstStyle>
          <a:p>
            <a:pPr/>
            <a:r>
              <a:t>It talents </a:t>
            </a:r>
          </a:p>
        </p:txBody>
      </p:sp>
      <p:sp>
        <p:nvSpPr>
          <p:cNvPr id="132" name="Season 1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2020"/>
                </a:solidFill>
              </a:defRPr>
            </a:lvl1pPr>
          </a:lstStyle>
          <a:p>
            <a:pPr/>
            <a:r>
              <a:t>Season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alphaModFix amt="43177"/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Line"/>
          <p:cNvSpPr/>
          <p:nvPr/>
        </p:nvSpPr>
        <p:spPr>
          <a:xfrm>
            <a:off x="13335000" y="9040418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Line"/>
          <p:cNvSpPr/>
          <p:nvPr/>
        </p:nvSpPr>
        <p:spPr>
          <a:xfrm>
            <a:off x="13335000" y="2272175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" name="Denitsa Dochkova"/>
          <p:cNvSpPr txBox="1"/>
          <p:nvPr/>
        </p:nvSpPr>
        <p:spPr>
          <a:xfrm>
            <a:off x="13527687" y="863599"/>
            <a:ext cx="847001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70" sz="7000">
                <a:solidFill>
                  <a:srgbClr val="000000"/>
                </a:solidFill>
                <a:latin typeface="Iowan Old Style Black"/>
                <a:ea typeface="Iowan Old Style Black"/>
                <a:cs typeface="Iowan Old Style Black"/>
                <a:sym typeface="Iowan Old Style Black"/>
              </a:defRPr>
            </a:lvl1pPr>
          </a:lstStyle>
          <a:p>
            <a:pPr/>
            <a:r>
              <a:t>Denitsa Dochkova</a:t>
            </a:r>
          </a:p>
        </p:txBody>
      </p:sp>
      <p:sp>
        <p:nvSpPr>
          <p:cNvPr id="138" name="Desislava Gabrakova"/>
          <p:cNvSpPr txBox="1"/>
          <p:nvPr/>
        </p:nvSpPr>
        <p:spPr>
          <a:xfrm>
            <a:off x="13501073" y="7507217"/>
            <a:ext cx="1001976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70" sz="7000">
                <a:solidFill>
                  <a:srgbClr val="000000"/>
                </a:solidFill>
                <a:latin typeface="Iowan Old Style Black"/>
                <a:ea typeface="Iowan Old Style Black"/>
                <a:cs typeface="Iowan Old Style Black"/>
                <a:sym typeface="Iowan Old Style Black"/>
              </a:defRPr>
            </a:lvl1pPr>
          </a:lstStyle>
          <a:p>
            <a:pPr/>
            <a:r>
              <a:t>Desislava Gabrakova</a:t>
            </a:r>
          </a:p>
        </p:txBody>
      </p:sp>
      <p:grpSp>
        <p:nvGrpSpPr>
          <p:cNvPr id="141" name="4EB5BF15-845B-4578-85EB-F9B3E30A4EF2.jpg"/>
          <p:cNvGrpSpPr/>
          <p:nvPr/>
        </p:nvGrpSpPr>
        <p:grpSpPr>
          <a:xfrm>
            <a:off x="2346333" y="-27557"/>
            <a:ext cx="8235162" cy="6885311"/>
            <a:chOff x="0" y="0"/>
            <a:chExt cx="8235160" cy="6885310"/>
          </a:xfrm>
        </p:grpSpPr>
        <p:pic>
          <p:nvPicPr>
            <p:cNvPr id="140" name="4EB5BF15-845B-4578-85EB-F9B3E30A4EF2.jpg" descr="4EB5BF15-845B-4578-85EB-F9B3E30A4EF2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5665" r="13857" b="0"/>
            <a:stretch>
              <a:fillRect/>
            </a:stretch>
          </p:blipFill>
          <p:spPr>
            <a:xfrm>
              <a:off x="127000" y="88899"/>
              <a:ext cx="7981161" cy="65551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9" name="4EB5BF15-845B-4578-85EB-F9B3E30A4EF2.jpg" descr="4EB5BF15-845B-4578-85EB-F9B3E30A4EF2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235161" cy="6885311"/>
            </a:xfrm>
            <a:prstGeom prst="rect">
              <a:avLst/>
            </a:prstGeom>
            <a:effectLst/>
          </p:spPr>
        </p:pic>
      </p:grpSp>
      <p:grpSp>
        <p:nvGrpSpPr>
          <p:cNvPr id="144" name="Image"/>
          <p:cNvGrpSpPr/>
          <p:nvPr/>
        </p:nvGrpSpPr>
        <p:grpSpPr>
          <a:xfrm>
            <a:off x="2346333" y="6778960"/>
            <a:ext cx="8235257" cy="7131769"/>
            <a:chOff x="0" y="0"/>
            <a:chExt cx="8235256" cy="7131767"/>
          </a:xfrm>
        </p:grpSpPr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4718" t="14048" r="12886" b="33289"/>
            <a:stretch>
              <a:fillRect/>
            </a:stretch>
          </p:blipFill>
          <p:spPr>
            <a:xfrm>
              <a:off x="127000" y="88900"/>
              <a:ext cx="7981257" cy="68015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8235258" cy="7131768"/>
            </a:xfrm>
            <a:prstGeom prst="rect">
              <a:avLst/>
            </a:prstGeom>
            <a:effectLst/>
          </p:spPr>
        </p:pic>
      </p:grpSp>
      <p:sp>
        <p:nvSpPr>
          <p:cNvPr id="145" name="EU projects expert…"/>
          <p:cNvSpPr txBox="1"/>
          <p:nvPr/>
        </p:nvSpPr>
        <p:spPr>
          <a:xfrm>
            <a:off x="13521901" y="2449898"/>
            <a:ext cx="5262775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buSzPct val="75000"/>
              <a:buFont typeface="Zapf Dingbats"/>
              <a:buChar char="➤"/>
              <a:defRPr spc="48" sz="4900">
                <a:solidFill>
                  <a:srgbClr val="000000"/>
                </a:solidFill>
              </a:defRPr>
            </a:pPr>
            <a:r>
              <a:t>EU projects expert</a:t>
            </a:r>
          </a:p>
          <a:p>
            <a:pPr marL="564444" indent="-564444">
              <a:buSzPct val="75000"/>
              <a:buFont typeface="Zapf Dingbats"/>
              <a:buChar char="➤"/>
              <a:defRPr spc="48" sz="4900">
                <a:solidFill>
                  <a:srgbClr val="000000"/>
                </a:solidFill>
              </a:defRPr>
            </a:pPr>
            <a:r>
              <a:t> Travel lover</a:t>
            </a:r>
          </a:p>
        </p:txBody>
      </p:sp>
      <p:sp>
        <p:nvSpPr>
          <p:cNvPr id="146" name="Studying Graphic Design in…"/>
          <p:cNvSpPr txBox="1"/>
          <p:nvPr/>
        </p:nvSpPr>
        <p:spPr>
          <a:xfrm>
            <a:off x="13415446" y="9252822"/>
            <a:ext cx="7750249" cy="31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64444" indent="-564444">
              <a:buSzPct val="75000"/>
              <a:buFont typeface="Zapf Dingbats"/>
              <a:buChar char="➤"/>
              <a:defRPr spc="48" sz="4900">
                <a:solidFill>
                  <a:srgbClr val="000000"/>
                </a:solidFill>
              </a:defRPr>
            </a:pPr>
            <a:r>
              <a:t>Studying Graphic Design in </a:t>
            </a:r>
          </a:p>
          <a:p>
            <a:pPr>
              <a:defRPr spc="48" sz="4900">
                <a:solidFill>
                  <a:srgbClr val="000000"/>
                </a:solidFill>
              </a:defRPr>
            </a:pPr>
            <a:r>
              <a:t>    New Bulgarian University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/>
          <p:nvPr/>
        </p:nvSpPr>
        <p:spPr>
          <a:xfrm>
            <a:off x="8587125" y="2285999"/>
            <a:ext cx="10160001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-4857843" y="0"/>
            <a:ext cx="12065001" cy="13716000"/>
          </a:xfrm>
          <a:prstGeom prst="rect">
            <a:avLst/>
          </a:prstGeom>
        </p:spPr>
      </p:pic>
      <p:sp>
        <p:nvSpPr>
          <p:cNvPr id="150" name="Main functionality"/>
          <p:cNvSpPr txBox="1"/>
          <p:nvPr>
            <p:ph type="title"/>
          </p:nvPr>
        </p:nvSpPr>
        <p:spPr>
          <a:xfrm>
            <a:off x="8587125" y="1016000"/>
            <a:ext cx="10160001" cy="1016000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F0F0F"/>
                </a:solidFill>
              </a:defRPr>
            </a:lvl1pPr>
          </a:lstStyle>
          <a:p>
            <a:pPr/>
            <a:r>
              <a:t>Main functionality</a:t>
            </a:r>
          </a:p>
        </p:txBody>
      </p:sp>
      <p:sp>
        <p:nvSpPr>
          <p:cNvPr id="151" name="Registration and login…"/>
          <p:cNvSpPr txBox="1"/>
          <p:nvPr>
            <p:ph type="body" idx="1"/>
          </p:nvPr>
        </p:nvSpPr>
        <p:spPr>
          <a:xfrm>
            <a:off x="8604987" y="3004058"/>
            <a:ext cx="13481440" cy="10160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1F1F1F"/>
                </a:solidFill>
              </a:defRPr>
            </a:pPr>
            <a:r>
              <a:t>Registration and login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Edit profile and change password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Buy ticket 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Check free/occupied seats for a projection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Rate a movie 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Get movie rating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Review cinemas and projections in them (optional filter city and/or projection type)</a:t>
            </a:r>
          </a:p>
          <a:p>
            <a:pPr>
              <a:defRPr>
                <a:solidFill>
                  <a:srgbClr val="1F1F1F"/>
                </a:solidFill>
              </a:defRPr>
            </a:pPr>
            <a:r>
              <a:t>Admin profile for managing movies, cinemas, projections, halls, categories and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What we used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212222"/>
                </a:solidFill>
              </a:defRPr>
            </a:lvl1pPr>
          </a:lstStyle>
          <a:p>
            <a:pPr/>
            <a:r>
              <a:t>What we used ? </a:t>
            </a:r>
          </a:p>
        </p:txBody>
      </p:sp>
      <p:sp>
        <p:nvSpPr>
          <p:cNvPr id="155" name="Java17…"/>
          <p:cNvSpPr txBox="1"/>
          <p:nvPr>
            <p:ph type="body" sz="quarter" idx="1"/>
          </p:nvPr>
        </p:nvSpPr>
        <p:spPr>
          <a:xfrm>
            <a:off x="1016000" y="2540000"/>
            <a:ext cx="5631321" cy="10160000"/>
          </a:xfrm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Java17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Spring Boot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Spring MVC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MAVEN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Hibernate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JPA 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MySQL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BCrypt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Lombok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Model Mapper</a:t>
            </a:r>
          </a:p>
          <a:p>
            <a:pPr marL="533400" indent="-533400" defTabSz="693419">
              <a:spcBef>
                <a:spcPts val="2100"/>
              </a:spcBef>
              <a:defRPr sz="3780">
                <a:solidFill>
                  <a:srgbClr val="1E1E1E"/>
                </a:solidFill>
              </a:defRPr>
            </a:pPr>
            <a:r>
              <a:t>JDBC Template</a:t>
            </a:r>
          </a:p>
        </p:txBody>
      </p:sp>
      <p:sp>
        <p:nvSpPr>
          <p:cNvPr id="156" name="InteliJ IDEA…"/>
          <p:cNvSpPr txBox="1"/>
          <p:nvPr/>
        </p:nvSpPr>
        <p:spPr>
          <a:xfrm>
            <a:off x="7138288" y="2540000"/>
            <a:ext cx="5631321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121212"/>
                </a:solidFill>
              </a:defRPr>
            </a:pPr>
            <a:r>
              <a:t>InteliJ IDEA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121212"/>
                </a:solidFill>
              </a:defRPr>
            </a:pPr>
            <a:r>
              <a:t>Postman</a:t>
            </a:r>
          </a:p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121212"/>
                </a:solidFill>
              </a:defRPr>
            </a:pPr>
            <a:r>
              <a:t>GIT</a:t>
            </a:r>
          </a:p>
        </p:txBody>
      </p:sp>
      <p:pic>
        <p:nvPicPr>
          <p:cNvPr id="157" name="java_ee_logo_vert_v2.png" descr="java_ee_logo_vert_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1192" y="6509795"/>
            <a:ext cx="3548417" cy="377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Apache_Maven_logo.svg.png" descr="Apache_Maven_logo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1421" y="3065201"/>
            <a:ext cx="4756573" cy="120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mysql.png" descr="mysq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20316" y="4051437"/>
            <a:ext cx="3470400" cy="347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s.jpeg" descr="images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08382" y="7942802"/>
            <a:ext cx="28829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1*Jt34KK87zw10NOLYqU-CNQ.jpeg" descr="1*Jt34KK87zw10NOLYqU-CNQ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31850" y="7876844"/>
            <a:ext cx="4617042" cy="2308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ostman-logo-vert-2018.jpg" descr="postman-logo-vert-201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13264" y="10573413"/>
            <a:ext cx="5016805" cy="250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zl48EuhC_400x400.jpg" descr="zl48EuhC_400x40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24038" y="10540372"/>
            <a:ext cx="3090118" cy="309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640px-Git-logo.svg.png" descr="640px-Git-logo.svg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210320" y="11516164"/>
            <a:ext cx="3679027" cy="1534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pring-boot-logo-png-4-transparent.png" descr="spring-boot-logo-png-4-transparen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141421" y="4033184"/>
            <a:ext cx="5816825" cy="3951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atabase…"/>
          <p:cNvSpPr txBox="1"/>
          <p:nvPr>
            <p:ph type="title"/>
          </p:nvPr>
        </p:nvSpPr>
        <p:spPr>
          <a:xfrm>
            <a:off x="367793" y="794335"/>
            <a:ext cx="22352001" cy="297728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121212"/>
                </a:solidFill>
              </a:defRPr>
            </a:pPr>
            <a:r>
              <a:t>Database </a:t>
            </a:r>
          </a:p>
          <a:p>
            <a:pPr>
              <a:defRPr>
                <a:solidFill>
                  <a:srgbClr val="121212"/>
                </a:solidFill>
              </a:defRPr>
            </a:pPr>
            <a:r>
              <a:t>diagram</a:t>
            </a:r>
          </a:p>
        </p:txBody>
      </p:sp>
      <p:pic>
        <p:nvPicPr>
          <p:cNvPr id="168" name="ERDIAGRAM.png" descr="ER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7527" y="939355"/>
            <a:ext cx="15687666" cy="12350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lass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121212"/>
                </a:solidFill>
              </a:defRPr>
            </a:lvl1pPr>
          </a:lstStyle>
          <a:p>
            <a:pPr/>
            <a:r>
              <a:t>Class diagram</a:t>
            </a:r>
          </a:p>
        </p:txBody>
      </p:sp>
      <p:pic>
        <p:nvPicPr>
          <p:cNvPr id="171" name="Screenshot 2022-02-25 at 0.50.57.png" descr="Screenshot 2022-02-25 at 0.50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9949" y="2391388"/>
            <a:ext cx="5791193" cy="5212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2-02-25 at 0.50.33.png" descr="Screenshot 2022-02-25 at 0.5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844" y="2349767"/>
            <a:ext cx="4172917" cy="4836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shot 2022-02-25 at 0.50.08.png" descr="Screenshot 2022-02-25 at 0.50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49949" y="8949752"/>
            <a:ext cx="5791193" cy="3319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2-02-25 at 0.49.50.png" descr="Screenshot 2022-02-25 at 0.49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61492" y="3494556"/>
            <a:ext cx="5791193" cy="6726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02-28 at 0.18.43.png" descr="Screenshot 2022-02-28 at 0.18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844" y="7503836"/>
            <a:ext cx="4280645" cy="455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8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79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909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pic>
        <p:nvPicPr>
          <p:cNvPr id="184" name="best-open-ended-questions.png" descr="best-open-ended-questions.png"/>
          <p:cNvPicPr>
            <a:picLocks noChangeAspect="1"/>
          </p:cNvPicPr>
          <p:nvPr/>
        </p:nvPicPr>
        <p:blipFill>
          <a:blip r:embed="rId3">
            <a:extLst/>
          </a:blip>
          <a:srcRect l="13921" t="0" r="0" b="0"/>
          <a:stretch>
            <a:fillRect/>
          </a:stretch>
        </p:blipFill>
        <p:spPr>
          <a:xfrm>
            <a:off x="12541694" y="2974571"/>
            <a:ext cx="13709899" cy="929085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Questions?"/>
          <p:cNvSpPr txBox="1"/>
          <p:nvPr>
            <p:ph type="title"/>
          </p:nvPr>
        </p:nvSpPr>
        <p:spPr>
          <a:xfrm>
            <a:off x="377261" y="-427171"/>
            <a:ext cx="22352001" cy="3111501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090909"/>
                </a:solidFill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88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89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0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31313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